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9"/>
  </p:notesMasterIdLst>
  <p:sldIdLst>
    <p:sldId id="256" r:id="rId2"/>
    <p:sldId id="263" r:id="rId3"/>
    <p:sldId id="266" r:id="rId4"/>
    <p:sldId id="265" r:id="rId5"/>
    <p:sldId id="264" r:id="rId6"/>
    <p:sldId id="267" r:id="rId7"/>
    <p:sldId id="262"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16F5DF8-9082-8B7C-6454-1248DE8CAEB3}" name="Maria Welker" initials="MW" userId="9cf275009c9ac92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D231B4-AB9D-45B8-848D-76D110A4EBC9}" v="7" dt="2023-01-19T17:33:39.5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D1DD4A-B00E-4798-87C8-A161A3B3F437}" type="datetimeFigureOut">
              <a:rPr lang="en-GB" smtClean="0"/>
              <a:t>19/01/2023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578F57-5C1D-4BEA-8B74-E9B2424D1F74}" type="slidenum">
              <a:rPr lang="en-GB" smtClean="0"/>
              <a:t>‹#›</a:t>
            </a:fld>
            <a:endParaRPr lang="en-GB"/>
          </a:p>
        </p:txBody>
      </p:sp>
    </p:spTree>
    <p:extLst>
      <p:ext uri="{BB962C8B-B14F-4D97-AF65-F5344CB8AC3E}">
        <p14:creationId xmlns:p14="http://schemas.microsoft.com/office/powerpoint/2010/main" val="958058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9578F57-5C1D-4BEA-8B74-E9B2424D1F74}" type="slidenum">
              <a:rPr lang="en-GB" smtClean="0"/>
              <a:t>1</a:t>
            </a:fld>
            <a:endParaRPr lang="en-GB"/>
          </a:p>
        </p:txBody>
      </p:sp>
    </p:spTree>
    <p:extLst>
      <p:ext uri="{BB962C8B-B14F-4D97-AF65-F5344CB8AC3E}">
        <p14:creationId xmlns:p14="http://schemas.microsoft.com/office/powerpoint/2010/main" val="2008905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D38EE10-E26E-4D43-90DE-3B7A2DCCE8EA}" type="datetimeFigureOut">
              <a:rPr lang="it-IT" smtClean="0"/>
              <a:t>19/01/2023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2D936D-4D39-4BE9-B0D8-4B9B7B17B3F0}" type="slidenum">
              <a:rPr lang="it-IT" smtClean="0"/>
              <a:t>‹#›</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8141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D38EE10-E26E-4D43-90DE-3B7A2DCCE8EA}" type="datetimeFigureOut">
              <a:rPr lang="it-IT" smtClean="0"/>
              <a:t>19/01/2023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2D936D-4D39-4BE9-B0D8-4B9B7B17B3F0}" type="slidenum">
              <a:rPr lang="it-IT" smtClean="0"/>
              <a:t>‹#›</a:t>
            </a:fld>
            <a:endParaRPr lang="it-IT"/>
          </a:p>
        </p:txBody>
      </p:sp>
    </p:spTree>
    <p:extLst>
      <p:ext uri="{BB962C8B-B14F-4D97-AF65-F5344CB8AC3E}">
        <p14:creationId xmlns:p14="http://schemas.microsoft.com/office/powerpoint/2010/main" val="1491738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D38EE10-E26E-4D43-90DE-3B7A2DCCE8EA}" type="datetimeFigureOut">
              <a:rPr lang="it-IT" smtClean="0"/>
              <a:t>19/01/2023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2D936D-4D39-4BE9-B0D8-4B9B7B17B3F0}" type="slidenum">
              <a:rPr lang="it-IT" smtClean="0"/>
              <a:t>‹#›</a:t>
            </a:fld>
            <a:endParaRPr lang="it-IT"/>
          </a:p>
        </p:txBody>
      </p:sp>
    </p:spTree>
    <p:extLst>
      <p:ext uri="{BB962C8B-B14F-4D97-AF65-F5344CB8AC3E}">
        <p14:creationId xmlns:p14="http://schemas.microsoft.com/office/powerpoint/2010/main" val="1105390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D38EE10-E26E-4D43-90DE-3B7A2DCCE8EA}" type="datetimeFigureOut">
              <a:rPr lang="it-IT" smtClean="0"/>
              <a:t>19/01/2023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2D936D-4D39-4BE9-B0D8-4B9B7B17B3F0}" type="slidenum">
              <a:rPr lang="it-IT" smtClean="0"/>
              <a:t>‹#›</a:t>
            </a:fld>
            <a:endParaRPr lang="it-IT"/>
          </a:p>
        </p:txBody>
      </p:sp>
    </p:spTree>
    <p:extLst>
      <p:ext uri="{BB962C8B-B14F-4D97-AF65-F5344CB8AC3E}">
        <p14:creationId xmlns:p14="http://schemas.microsoft.com/office/powerpoint/2010/main" val="1417093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3D38EE10-E26E-4D43-90DE-3B7A2DCCE8EA}" type="datetimeFigureOut">
              <a:rPr lang="it-IT" smtClean="0"/>
              <a:t>19/01/2023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B2D936D-4D39-4BE9-B0D8-4B9B7B17B3F0}" type="slidenum">
              <a:rPr lang="it-IT" smtClean="0"/>
              <a:t>‹#›</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0466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D38EE10-E26E-4D43-90DE-3B7A2DCCE8EA}" type="datetimeFigureOut">
              <a:rPr lang="it-IT" smtClean="0"/>
              <a:t>19/01/2023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B2D936D-4D39-4BE9-B0D8-4B9B7B17B3F0}" type="slidenum">
              <a:rPr lang="it-IT" smtClean="0"/>
              <a:t>‹#›</a:t>
            </a:fld>
            <a:endParaRPr lang="it-IT"/>
          </a:p>
        </p:txBody>
      </p:sp>
    </p:spTree>
    <p:extLst>
      <p:ext uri="{BB962C8B-B14F-4D97-AF65-F5344CB8AC3E}">
        <p14:creationId xmlns:p14="http://schemas.microsoft.com/office/powerpoint/2010/main" val="3495717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D38EE10-E26E-4D43-90DE-3B7A2DCCE8EA}" type="datetimeFigureOut">
              <a:rPr lang="it-IT" smtClean="0"/>
              <a:t>19/01/2023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B2D936D-4D39-4BE9-B0D8-4B9B7B17B3F0}" type="slidenum">
              <a:rPr lang="it-IT" smtClean="0"/>
              <a:t>‹#›</a:t>
            </a:fld>
            <a:endParaRPr lang="it-IT"/>
          </a:p>
        </p:txBody>
      </p:sp>
    </p:spTree>
    <p:extLst>
      <p:ext uri="{BB962C8B-B14F-4D97-AF65-F5344CB8AC3E}">
        <p14:creationId xmlns:p14="http://schemas.microsoft.com/office/powerpoint/2010/main" val="3813886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3D38EE10-E26E-4D43-90DE-3B7A2DCCE8EA}" type="datetimeFigureOut">
              <a:rPr lang="it-IT" smtClean="0"/>
              <a:t>19/01/2023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B2D936D-4D39-4BE9-B0D8-4B9B7B17B3F0}" type="slidenum">
              <a:rPr lang="it-IT" smtClean="0"/>
              <a:t>‹#›</a:t>
            </a:fld>
            <a:endParaRPr lang="it-IT"/>
          </a:p>
        </p:txBody>
      </p:sp>
    </p:spTree>
    <p:extLst>
      <p:ext uri="{BB962C8B-B14F-4D97-AF65-F5344CB8AC3E}">
        <p14:creationId xmlns:p14="http://schemas.microsoft.com/office/powerpoint/2010/main" val="997400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D38EE10-E26E-4D43-90DE-3B7A2DCCE8EA}" type="datetimeFigureOut">
              <a:rPr lang="it-IT" smtClean="0"/>
              <a:t>19/01/2023</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8B2D936D-4D39-4BE9-B0D8-4B9B7B17B3F0}" type="slidenum">
              <a:rPr lang="it-IT" smtClean="0"/>
              <a:t>‹#›</a:t>
            </a:fld>
            <a:endParaRPr lang="it-IT"/>
          </a:p>
        </p:txBody>
      </p:sp>
    </p:spTree>
    <p:extLst>
      <p:ext uri="{BB962C8B-B14F-4D97-AF65-F5344CB8AC3E}">
        <p14:creationId xmlns:p14="http://schemas.microsoft.com/office/powerpoint/2010/main" val="86148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D38EE10-E26E-4D43-90DE-3B7A2DCCE8EA}" type="datetimeFigureOut">
              <a:rPr lang="it-IT" smtClean="0"/>
              <a:t>19/01/2023</a:t>
            </a:fld>
            <a:endParaRPr lang="it-I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B2D936D-4D39-4BE9-B0D8-4B9B7B17B3F0}" type="slidenum">
              <a:rPr lang="it-IT" smtClean="0"/>
              <a:t>‹#›</a:t>
            </a:fld>
            <a:endParaRPr lang="it-IT"/>
          </a:p>
        </p:txBody>
      </p:sp>
    </p:spTree>
    <p:extLst>
      <p:ext uri="{BB962C8B-B14F-4D97-AF65-F5344CB8AC3E}">
        <p14:creationId xmlns:p14="http://schemas.microsoft.com/office/powerpoint/2010/main" val="2989901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3D38EE10-E26E-4D43-90DE-3B7A2DCCE8EA}" type="datetimeFigureOut">
              <a:rPr lang="it-IT" smtClean="0"/>
              <a:t>19/01/2023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B2D936D-4D39-4BE9-B0D8-4B9B7B17B3F0}" type="slidenum">
              <a:rPr lang="it-IT" smtClean="0"/>
              <a:t>‹#›</a:t>
            </a:fld>
            <a:endParaRPr lang="it-IT"/>
          </a:p>
        </p:txBody>
      </p:sp>
    </p:spTree>
    <p:extLst>
      <p:ext uri="{BB962C8B-B14F-4D97-AF65-F5344CB8AC3E}">
        <p14:creationId xmlns:p14="http://schemas.microsoft.com/office/powerpoint/2010/main" val="2059957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D38EE10-E26E-4D43-90DE-3B7A2DCCE8EA}" type="datetimeFigureOut">
              <a:rPr lang="it-IT" smtClean="0"/>
              <a:t>19/01/2023</a:t>
            </a:fld>
            <a:endParaRPr lang="it-I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B2D936D-4D39-4BE9-B0D8-4B9B7B17B3F0}" type="slidenum">
              <a:rPr lang="it-IT" smtClean="0"/>
              <a:t>‹#›</a:t>
            </a:fld>
            <a:endParaRPr lang="it-I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424253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hyperlink" Target="http://www.sosplanet.e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twitter.com/sosplanet2030" TargetMode="External"/><Relationship Id="rId3" Type="http://schemas.openxmlformats.org/officeDocument/2006/relationships/image" Target="../media/image3.jpeg"/><Relationship Id="rId7" Type="http://schemas.openxmlformats.org/officeDocument/2006/relationships/image" Target="../media/image5.jpeg"/><Relationship Id="rId2" Type="http://schemas.openxmlformats.org/officeDocument/2006/relationships/hyperlink" Target="https://www.facebook.com/sosplanet2030" TargetMode="External"/><Relationship Id="rId1" Type="http://schemas.openxmlformats.org/officeDocument/2006/relationships/slideLayout" Target="../slideLayouts/slideLayout8.xml"/><Relationship Id="rId6" Type="http://schemas.openxmlformats.org/officeDocument/2006/relationships/hyperlink" Target="https://www.linkedin.com/company/sos-planet2030" TargetMode="External"/><Relationship Id="rId5" Type="http://schemas.openxmlformats.org/officeDocument/2006/relationships/image" Target="../media/image4.jpeg"/><Relationship Id="rId10" Type="http://schemas.openxmlformats.org/officeDocument/2006/relationships/image" Target="../media/image2.jpeg"/><Relationship Id="rId4" Type="http://schemas.openxmlformats.org/officeDocument/2006/relationships/hyperlink" Target="https://www.instagram.com/sosplanet2030/?hl=en" TargetMode="External"/><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37069" y="2899209"/>
            <a:ext cx="10058400" cy="1427908"/>
          </a:xfrm>
        </p:spPr>
        <p:txBody>
          <a:bodyPr>
            <a:noAutofit/>
          </a:bodyPr>
          <a:lstStyle/>
          <a:p>
            <a:br>
              <a:rPr lang="it-IT" sz="4800" dirty="0"/>
            </a:br>
            <a:r>
              <a:rPr lang="it-IT" sz="4800" dirty="0">
                <a:solidFill>
                  <a:schemeClr val="accent2"/>
                </a:solidFill>
                <a:latin typeface="Britannic Bold" panose="020B0903060703020204"/>
              </a:rPr>
              <a:t>SOS Planet Foundation </a:t>
            </a:r>
            <a:br>
              <a:rPr lang="it-IT" sz="4800" dirty="0">
                <a:latin typeface="Britannic Bold" panose="020B0903060703020204"/>
              </a:rPr>
            </a:br>
            <a:r>
              <a:rPr lang="it-IT" sz="4800" dirty="0">
                <a:solidFill>
                  <a:schemeClr val="accent6">
                    <a:lumMod val="75000"/>
                  </a:schemeClr>
                </a:solidFill>
                <a:latin typeface="Britannic Bold" panose="020B0903060703020204"/>
              </a:rPr>
              <a:t>Saving the Planet – Your Personal Responsibility</a:t>
            </a:r>
            <a:endParaRPr lang="it-IT" sz="4800" dirty="0">
              <a:latin typeface="Britannic Bold" panose="020B0903060703020204"/>
            </a:endParaRPr>
          </a:p>
        </p:txBody>
      </p:sp>
      <p:sp>
        <p:nvSpPr>
          <p:cNvPr id="3" name="Sottotitolo 2"/>
          <p:cNvSpPr>
            <a:spLocks noGrp="1"/>
          </p:cNvSpPr>
          <p:nvPr>
            <p:ph type="subTitle" idx="1"/>
          </p:nvPr>
        </p:nvSpPr>
        <p:spPr>
          <a:xfrm>
            <a:off x="1097280" y="4527810"/>
            <a:ext cx="10219258" cy="527897"/>
          </a:xfrm>
        </p:spPr>
        <p:txBody>
          <a:bodyPr>
            <a:normAutofit/>
          </a:bodyPr>
          <a:lstStyle/>
          <a:p>
            <a:pPr algn="just"/>
            <a:r>
              <a:rPr lang="it-IT" b="1" dirty="0"/>
              <a:t>Maloja Palace – 21 January 2023</a:t>
            </a:r>
          </a:p>
        </p:txBody>
      </p:sp>
      <p:pic>
        <p:nvPicPr>
          <p:cNvPr id="6" name="Picture 1"/>
          <p:cNvPicPr/>
          <p:nvPr/>
        </p:nvPicPr>
        <p:blipFill>
          <a:blip r:embed="rId3" cstate="print">
            <a:extLst>
              <a:ext uri="{28A0092B-C50C-407E-A947-70E740481C1C}">
                <a14:useLocalDpi xmlns:a14="http://schemas.microsoft.com/office/drawing/2010/main" val="0"/>
              </a:ext>
            </a:extLst>
          </a:blip>
          <a:stretch>
            <a:fillRect/>
          </a:stretch>
        </p:blipFill>
        <p:spPr>
          <a:xfrm>
            <a:off x="1097280" y="424919"/>
            <a:ext cx="2661920" cy="1329309"/>
          </a:xfrm>
          <a:prstGeom prst="rect">
            <a:avLst/>
          </a:prstGeom>
        </p:spPr>
      </p:pic>
      <p:pic>
        <p:nvPicPr>
          <p:cNvPr id="7" name="Immagine 6"/>
          <p:cNvPicPr/>
          <p:nvPr/>
        </p:nvPicPr>
        <p:blipFill>
          <a:blip r:embed="rId4" cstate="print">
            <a:extLst>
              <a:ext uri="{28A0092B-C50C-407E-A947-70E740481C1C}">
                <a14:useLocalDpi xmlns:a14="http://schemas.microsoft.com/office/drawing/2010/main" val="0"/>
              </a:ext>
            </a:extLst>
          </a:blip>
          <a:stretch>
            <a:fillRect/>
          </a:stretch>
        </p:blipFill>
        <p:spPr>
          <a:xfrm>
            <a:off x="9783229" y="4705677"/>
            <a:ext cx="1422400" cy="1417351"/>
          </a:xfrm>
          <a:prstGeom prst="rect">
            <a:avLst/>
          </a:prstGeom>
        </p:spPr>
      </p:pic>
    </p:spTree>
    <p:extLst>
      <p:ext uri="{BB962C8B-B14F-4D97-AF65-F5344CB8AC3E}">
        <p14:creationId xmlns:p14="http://schemas.microsoft.com/office/powerpoint/2010/main" val="246915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8080" y="266284"/>
            <a:ext cx="10058400" cy="985574"/>
          </a:xfrm>
        </p:spPr>
        <p:txBody>
          <a:bodyPr>
            <a:normAutofit/>
          </a:bodyPr>
          <a:lstStyle/>
          <a:p>
            <a:r>
              <a:rPr lang="it-IT" dirty="0">
                <a:solidFill>
                  <a:schemeClr val="accent2"/>
                </a:solidFill>
                <a:latin typeface="Britannic Bold" panose="020B0903060703020204" pitchFamily="34" charset="0"/>
              </a:rPr>
              <a:t>SOS Planet: Our Findings</a:t>
            </a:r>
          </a:p>
        </p:txBody>
      </p:sp>
      <p:sp>
        <p:nvSpPr>
          <p:cNvPr id="3" name="Segnaposto contenuto 2"/>
          <p:cNvSpPr>
            <a:spLocks noGrp="1"/>
          </p:cNvSpPr>
          <p:nvPr>
            <p:ph idx="1"/>
          </p:nvPr>
        </p:nvSpPr>
        <p:spPr>
          <a:xfrm>
            <a:off x="1155337" y="1251858"/>
            <a:ext cx="10058400" cy="5976256"/>
          </a:xfrm>
        </p:spPr>
        <p:txBody>
          <a:bodyPr>
            <a:noAutofit/>
          </a:bodyPr>
          <a:lstStyle/>
          <a:p>
            <a:pPr marL="0" indent="0" algn="just" fontAlgn="base">
              <a:buNone/>
            </a:pPr>
            <a:r>
              <a:rPr lang="en-US" sz="1800" b="1" dirty="0">
                <a:solidFill>
                  <a:srgbClr val="0070C0"/>
                </a:solidFill>
              </a:rPr>
              <a:t>Scientific evidence</a:t>
            </a:r>
          </a:p>
          <a:p>
            <a:pPr algn="just" fontAlgn="base">
              <a:buFont typeface="Wingdings" panose="05000000000000000000" pitchFamily="2" charset="2"/>
              <a:buChar char="v"/>
            </a:pPr>
            <a:r>
              <a:rPr lang="en-US" sz="1800" dirty="0">
                <a:solidFill>
                  <a:schemeClr val="tx1"/>
                </a:solidFill>
              </a:rPr>
              <a:t>Scientists including Sir Dave King*and research groups** established enough scientific evidence to prove that the humanity may face extinction if we do not stop global warming now</a:t>
            </a:r>
          </a:p>
          <a:p>
            <a:pPr algn="just" fontAlgn="base">
              <a:buFont typeface="Wingdings" panose="05000000000000000000" pitchFamily="2" charset="2"/>
              <a:buChar char="v"/>
            </a:pPr>
            <a:r>
              <a:rPr lang="en-US" sz="1800" dirty="0">
                <a:solidFill>
                  <a:schemeClr val="tx1"/>
                </a:solidFill>
              </a:rPr>
              <a:t>2050 net-zero emission targets are not safe to prevent global temperatures from rising above 1.5C of pre-industrial levels.  According to the IPCC, the world is on track for at least a 2.4C rise.  Sir Dave King thinks that by the end of this century the temperatures will be 5C higher than pre-industrial levels and in a few hundred years could be 20C higher due to the melting permafrost and methane release if no actions are taken immediately. </a:t>
            </a:r>
            <a:r>
              <a:rPr lang="en-US" sz="1800" b="1" i="1" dirty="0">
                <a:solidFill>
                  <a:schemeClr val="tx1"/>
                </a:solidFill>
              </a:rPr>
              <a:t>Watch the interview with Sir Dave King on Sunday at  6pm in </a:t>
            </a:r>
            <a:r>
              <a:rPr lang="en-US" sz="1800" b="1" i="1" dirty="0" err="1">
                <a:solidFill>
                  <a:schemeClr val="tx1"/>
                </a:solidFill>
              </a:rPr>
              <a:t>Corvatch</a:t>
            </a:r>
            <a:r>
              <a:rPr lang="en-US" sz="1800" b="1" i="1" dirty="0">
                <a:solidFill>
                  <a:schemeClr val="tx1"/>
                </a:solidFill>
              </a:rPr>
              <a:t> Room at the Maloja Palace</a:t>
            </a:r>
          </a:p>
          <a:p>
            <a:pPr marL="0" indent="0" algn="just" fontAlgn="base">
              <a:buNone/>
            </a:pPr>
            <a:r>
              <a:rPr lang="en-US" sz="1800" b="1" dirty="0">
                <a:solidFill>
                  <a:srgbClr val="0070C0"/>
                </a:solidFill>
              </a:rPr>
              <a:t>Opinion polls</a:t>
            </a:r>
          </a:p>
          <a:p>
            <a:pPr algn="just" fontAlgn="base">
              <a:buFont typeface="Wingdings" panose="05000000000000000000" pitchFamily="2" charset="2"/>
              <a:buChar char="v"/>
            </a:pPr>
            <a:r>
              <a:rPr lang="en-US" sz="1800" dirty="0">
                <a:solidFill>
                  <a:schemeClr val="tx1"/>
                </a:solidFill>
              </a:rPr>
              <a:t>According to our opinion polls nearly half of the world population agrees that we should become carbon neutral before 2030 and is in favor of the immediate introduction of carbon tax to balance the carbon emissions. </a:t>
            </a:r>
            <a:r>
              <a:rPr lang="en-US" sz="1800" b="1" i="1" dirty="0">
                <a:solidFill>
                  <a:schemeClr val="tx1"/>
                </a:solidFill>
              </a:rPr>
              <a:t>See the results of our opinion polls on </a:t>
            </a:r>
            <a:r>
              <a:rPr lang="en-US" sz="1800" b="1" i="1" dirty="0">
                <a:solidFill>
                  <a:schemeClr val="tx1"/>
                </a:solidFill>
                <a:hlinkClick r:id="rId2"/>
              </a:rPr>
              <a:t>www.sosplanet.eu</a:t>
            </a:r>
            <a:r>
              <a:rPr lang="en-US" sz="1800" b="1" i="1" dirty="0">
                <a:solidFill>
                  <a:schemeClr val="tx1"/>
                </a:solidFill>
              </a:rPr>
              <a:t>. </a:t>
            </a:r>
          </a:p>
          <a:p>
            <a:pPr marL="0" indent="0">
              <a:lnSpc>
                <a:spcPct val="100000"/>
              </a:lnSpc>
              <a:spcBef>
                <a:spcPts val="0"/>
              </a:spcBef>
              <a:spcAft>
                <a:spcPts val="0"/>
              </a:spcAft>
              <a:buClrTx/>
              <a:buSzTx/>
              <a:buNone/>
              <a:defRPr/>
            </a:pPr>
            <a:endParaRPr lang="en-US" sz="1400" dirty="0">
              <a:solidFill>
                <a:schemeClr val="tx1"/>
              </a:solidFill>
              <a:latin typeface="Helvetica Neue Medium"/>
            </a:endParaRPr>
          </a:p>
          <a:p>
            <a:pPr marL="0" indent="0">
              <a:lnSpc>
                <a:spcPct val="100000"/>
              </a:lnSpc>
              <a:spcBef>
                <a:spcPts val="0"/>
              </a:spcBef>
              <a:spcAft>
                <a:spcPts val="0"/>
              </a:spcAft>
              <a:buClrTx/>
              <a:buSzTx/>
              <a:buNone/>
              <a:defRPr/>
            </a:pPr>
            <a:r>
              <a:rPr lang="en-US" sz="1400" dirty="0">
                <a:solidFill>
                  <a:schemeClr val="tx1"/>
                </a:solidFill>
                <a:latin typeface="Helvetica Neue Medium"/>
              </a:rPr>
              <a:t>*</a:t>
            </a:r>
            <a:r>
              <a:rPr kumimoji="0" lang="en-US" sz="1400" i="0" u="none" strike="noStrike" kern="1200" cap="none" spc="0" normalizeH="0" baseline="0" noProof="0" dirty="0">
                <a:ln>
                  <a:noFill/>
                </a:ln>
                <a:effectLst/>
                <a:uLnTx/>
                <a:uFillTx/>
                <a:latin typeface="Helvetica Neue Medium"/>
              </a:rPr>
              <a:t>Founder &amp; Chair, The Centre for Climate Repair at Cambridge; Founder &amp; Chair, The Climate Crisis Advisory Group; Former UK Govt CSA, 2000-7; FCO Climate Envoy, 2013-17 </a:t>
            </a:r>
          </a:p>
          <a:p>
            <a:pPr>
              <a:lnSpc>
                <a:spcPct val="100000"/>
              </a:lnSpc>
              <a:spcBef>
                <a:spcPts val="0"/>
              </a:spcBef>
              <a:spcAft>
                <a:spcPts val="0"/>
              </a:spcAft>
              <a:buClrTx/>
              <a:buSzTx/>
              <a:buFont typeface="Wingdings" panose="05000000000000000000" pitchFamily="2" charset="2"/>
              <a:buChar char="v"/>
              <a:defRPr/>
            </a:pPr>
            <a:endParaRPr lang="en-US" sz="1400" dirty="0">
              <a:solidFill>
                <a:schemeClr val="tx1"/>
              </a:solidFill>
              <a:latin typeface="Helvetica Neue Medium"/>
            </a:endParaRPr>
          </a:p>
          <a:p>
            <a:pPr marL="0" indent="0">
              <a:lnSpc>
                <a:spcPct val="100000"/>
              </a:lnSpc>
              <a:spcBef>
                <a:spcPts val="0"/>
              </a:spcBef>
              <a:spcAft>
                <a:spcPts val="0"/>
              </a:spcAft>
              <a:buClrTx/>
              <a:buSzTx/>
              <a:buNone/>
              <a:defRPr/>
            </a:pPr>
            <a:r>
              <a:rPr lang="en-US" sz="1400" dirty="0">
                <a:solidFill>
                  <a:schemeClr val="tx1"/>
                </a:solidFill>
                <a:latin typeface="Helvetica Neue Medium"/>
              </a:rPr>
              <a:t>**Scientist Warning Europe; The Center for Climate Repair; The Climate Crisis Advisory Group</a:t>
            </a:r>
          </a:p>
          <a:p>
            <a:pPr algn="just">
              <a:buFont typeface="Wingdings" panose="05000000000000000000" pitchFamily="2" charset="2"/>
              <a:buChar char="v"/>
            </a:pPr>
            <a:endParaRPr lang="it-IT" sz="2200" b="1" dirty="0">
              <a:solidFill>
                <a:schemeClr val="tx1"/>
              </a:solidFill>
            </a:endParaRPr>
          </a:p>
        </p:txBody>
      </p:sp>
    </p:spTree>
    <p:extLst>
      <p:ext uri="{BB962C8B-B14F-4D97-AF65-F5344CB8AC3E}">
        <p14:creationId xmlns:p14="http://schemas.microsoft.com/office/powerpoint/2010/main" val="2640154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36171" y="266283"/>
            <a:ext cx="10270309" cy="1018231"/>
          </a:xfrm>
        </p:spPr>
        <p:txBody>
          <a:bodyPr>
            <a:normAutofit/>
          </a:bodyPr>
          <a:lstStyle/>
          <a:p>
            <a:r>
              <a:rPr lang="it-IT" dirty="0">
                <a:solidFill>
                  <a:schemeClr val="accent2"/>
                </a:solidFill>
                <a:latin typeface="Britannic Bold" panose="020B0903060703020204" pitchFamily="34" charset="0"/>
              </a:rPr>
              <a:t>SOS Planet: Our Foundings (cont’d)</a:t>
            </a:r>
          </a:p>
        </p:txBody>
      </p:sp>
      <p:sp>
        <p:nvSpPr>
          <p:cNvPr id="3" name="Segnaposto contenuto 2"/>
          <p:cNvSpPr>
            <a:spLocks noGrp="1"/>
          </p:cNvSpPr>
          <p:nvPr>
            <p:ph idx="1"/>
          </p:nvPr>
        </p:nvSpPr>
        <p:spPr>
          <a:xfrm>
            <a:off x="936171" y="1360714"/>
            <a:ext cx="10392229" cy="4938486"/>
          </a:xfrm>
        </p:spPr>
        <p:txBody>
          <a:bodyPr>
            <a:noAutofit/>
          </a:bodyPr>
          <a:lstStyle/>
          <a:p>
            <a:pPr marL="0" indent="0" algn="just">
              <a:buNone/>
            </a:pPr>
            <a:r>
              <a:rPr lang="en-US" sz="1800" b="1" dirty="0">
                <a:solidFill>
                  <a:srgbClr val="0070C0"/>
                </a:solidFill>
              </a:rPr>
              <a:t>Becoming carbon neutral is more affordable than changing your lifestyle</a:t>
            </a:r>
          </a:p>
          <a:p>
            <a:pPr algn="just">
              <a:buFont typeface="Wingdings" panose="05000000000000000000" pitchFamily="2" charset="2"/>
              <a:buChar char="v"/>
            </a:pPr>
            <a:r>
              <a:rPr lang="en-US" sz="1800" dirty="0">
                <a:solidFill>
                  <a:schemeClr val="tx1"/>
                </a:solidFill>
              </a:rPr>
              <a:t>Changing the lifestyle to reduce your carbon footprint is often the best solution but it is nearly impossible to live a completely carbon neutral life. As gigantic investments are now made in producing renewable energy and energy storage often is better to immediately carbon offset our emissions and to change the lifestyle in the near future (i.e. electric cars)</a:t>
            </a:r>
          </a:p>
          <a:p>
            <a:pPr marL="0" indent="0" algn="just">
              <a:buNone/>
            </a:pPr>
            <a:r>
              <a:rPr lang="en-US" sz="1800" b="1" dirty="0">
                <a:solidFill>
                  <a:srgbClr val="0070C0"/>
                </a:solidFill>
              </a:rPr>
              <a:t>Carbon offsetting </a:t>
            </a:r>
          </a:p>
          <a:p>
            <a:pPr marL="0" indent="0" algn="just">
              <a:buNone/>
            </a:pPr>
            <a:r>
              <a:rPr lang="en-US" sz="1800" b="1" dirty="0">
                <a:solidFill>
                  <a:schemeClr val="tx1"/>
                </a:solidFill>
              </a:rPr>
              <a:t>Definition: </a:t>
            </a:r>
            <a:r>
              <a:rPr lang="en-US" sz="1800" i="1" dirty="0">
                <a:solidFill>
                  <a:schemeClr val="tx1"/>
                </a:solidFill>
              </a:rPr>
              <a:t>Carbon offsetting is a reduction or removal of emissions of carbon dioxide or other greenhouse gases by planting forests (removal of CO2) or implementing energy efficiency projects (reduction of emissions of CO2) in order to compensate for emissions made elsewhere.</a:t>
            </a:r>
            <a:endParaRPr lang="en-US" sz="1800" b="1" i="1" dirty="0">
              <a:solidFill>
                <a:schemeClr val="tx1"/>
              </a:solidFill>
            </a:endParaRPr>
          </a:p>
          <a:p>
            <a:pPr marL="0" indent="0" algn="just">
              <a:buNone/>
            </a:pPr>
            <a:r>
              <a:rPr lang="en-US" sz="1800" b="1" dirty="0">
                <a:solidFill>
                  <a:srgbClr val="0070C0"/>
                </a:solidFill>
              </a:rPr>
              <a:t>Affordability</a:t>
            </a:r>
          </a:p>
          <a:p>
            <a:pPr algn="just">
              <a:buFont typeface="Wingdings" panose="05000000000000000000" pitchFamily="2" charset="2"/>
              <a:buChar char="v"/>
            </a:pPr>
            <a:r>
              <a:rPr lang="en-US" sz="1800" dirty="0">
                <a:solidFill>
                  <a:schemeClr val="tx1"/>
                </a:solidFill>
              </a:rPr>
              <a:t>Carbon offsetting is an affordable solution  and can cost as little as €150 per year for an average European.  We recommend that you calculate your carbon footprint*, reduce and offset your residual carbon emissions by purchasing the carbon offsetting solution only through reputable certified companies. </a:t>
            </a:r>
          </a:p>
          <a:p>
            <a:pPr marL="0" indent="0" algn="just">
              <a:buNone/>
            </a:pPr>
            <a:r>
              <a:rPr lang="en-US" sz="1800" dirty="0">
                <a:solidFill>
                  <a:schemeClr val="tx1"/>
                </a:solidFill>
              </a:rPr>
              <a:t> *</a:t>
            </a:r>
            <a:r>
              <a:rPr lang="it-IT" sz="1600" dirty="0">
                <a:solidFill>
                  <a:schemeClr val="tx1"/>
                </a:solidFill>
              </a:rPr>
              <a:t>A carbon footprint describes the amount of impact an individual has on the environment measuring how many  tons of greenhouse gases such as CO2 and methane are produced by your activities each year.  E.g. Lifegate calculated that on average European citizen’s carbon footprint is 10 tons a year</a:t>
            </a:r>
            <a:endParaRPr lang="it-IT" sz="1600" dirty="0"/>
          </a:p>
          <a:p>
            <a:pPr marL="0" indent="0" algn="just">
              <a:buNone/>
            </a:pPr>
            <a:r>
              <a:rPr lang="en-US" sz="1800" dirty="0">
                <a:solidFill>
                  <a:schemeClr val="tx1"/>
                </a:solidFill>
              </a:rPr>
              <a:t>                 </a:t>
            </a:r>
            <a:endParaRPr lang="en-US" sz="2200" b="1" dirty="0">
              <a:solidFill>
                <a:schemeClr val="tx1"/>
              </a:solidFill>
            </a:endParaRPr>
          </a:p>
          <a:p>
            <a:pPr marL="0" indent="0" algn="just">
              <a:buNone/>
            </a:pPr>
            <a:endParaRPr lang="it-IT" sz="2200" b="1" dirty="0">
              <a:solidFill>
                <a:schemeClr val="tx1"/>
              </a:solidFill>
            </a:endParaRPr>
          </a:p>
        </p:txBody>
      </p:sp>
    </p:spTree>
    <p:extLst>
      <p:ext uri="{BB962C8B-B14F-4D97-AF65-F5344CB8AC3E}">
        <p14:creationId xmlns:p14="http://schemas.microsoft.com/office/powerpoint/2010/main" val="440328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86604"/>
            <a:ext cx="10058400" cy="899940"/>
          </a:xfrm>
        </p:spPr>
        <p:txBody>
          <a:bodyPr/>
          <a:lstStyle/>
          <a:p>
            <a:r>
              <a:rPr lang="it-IT" dirty="0">
                <a:solidFill>
                  <a:schemeClr val="accent2"/>
                </a:solidFill>
                <a:latin typeface="Britannic Bold" panose="020B0903060703020204" pitchFamily="34" charset="0"/>
              </a:rPr>
              <a:t>SOS Planet: Our Mission</a:t>
            </a:r>
          </a:p>
        </p:txBody>
      </p:sp>
      <p:sp>
        <p:nvSpPr>
          <p:cNvPr id="3" name="Segnaposto contenuto 2"/>
          <p:cNvSpPr>
            <a:spLocks noGrp="1"/>
          </p:cNvSpPr>
          <p:nvPr>
            <p:ph idx="1"/>
          </p:nvPr>
        </p:nvSpPr>
        <p:spPr>
          <a:xfrm>
            <a:off x="1178560" y="1818640"/>
            <a:ext cx="10058400" cy="4622800"/>
          </a:xfrm>
        </p:spPr>
        <p:txBody>
          <a:bodyPr>
            <a:normAutofit/>
          </a:bodyPr>
          <a:lstStyle/>
          <a:p>
            <a:pPr algn="just">
              <a:lnSpc>
                <a:spcPct val="120000"/>
              </a:lnSpc>
              <a:buFont typeface="Wingdings" panose="05000000000000000000" pitchFamily="2" charset="2"/>
              <a:buChar char="v"/>
            </a:pPr>
            <a:r>
              <a:rPr lang="en-US" sz="2400" dirty="0">
                <a:solidFill>
                  <a:schemeClr val="tx1"/>
                </a:solidFill>
              </a:rPr>
              <a:t>To find and implement the best/most efficient ways to convince the maximum number of people to become CO2 neutral ideally immediately and by the latest by 2030 and to become ambassadors for becoming net CO2 neutral;</a:t>
            </a:r>
          </a:p>
          <a:p>
            <a:pPr marL="0" indent="0" algn="just">
              <a:lnSpc>
                <a:spcPct val="120000"/>
              </a:lnSpc>
              <a:buNone/>
            </a:pPr>
            <a:endParaRPr lang="en-US" dirty="0">
              <a:solidFill>
                <a:schemeClr val="tx1"/>
              </a:solidFill>
            </a:endParaRPr>
          </a:p>
          <a:p>
            <a:pPr algn="just">
              <a:lnSpc>
                <a:spcPct val="120000"/>
              </a:lnSpc>
              <a:buFont typeface="Wingdings" panose="05000000000000000000" pitchFamily="2" charset="2"/>
              <a:buChar char="v"/>
            </a:pPr>
            <a:r>
              <a:rPr lang="en-US" sz="2400" dirty="0">
                <a:solidFill>
                  <a:schemeClr val="tx1"/>
                </a:solidFill>
              </a:rPr>
              <a:t>To build a growing community of carbon neutral people, companies, organizations, cities, countries through viral projects under a new brand (SOS Planet)  </a:t>
            </a:r>
          </a:p>
        </p:txBody>
      </p:sp>
    </p:spTree>
    <p:extLst>
      <p:ext uri="{BB962C8B-B14F-4D97-AF65-F5344CB8AC3E}">
        <p14:creationId xmlns:p14="http://schemas.microsoft.com/office/powerpoint/2010/main" val="1820352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6123"/>
            <a:ext cx="10058400" cy="1450757"/>
          </a:xfrm>
        </p:spPr>
        <p:txBody>
          <a:bodyPr>
            <a:normAutofit/>
          </a:bodyPr>
          <a:lstStyle/>
          <a:p>
            <a:r>
              <a:rPr lang="it-IT" dirty="0">
                <a:solidFill>
                  <a:schemeClr val="accent2"/>
                </a:solidFill>
                <a:latin typeface="Britannic Bold" panose="020B0903060703020204" pitchFamily="34" charset="0"/>
              </a:rPr>
              <a:t>Future initiatives </a:t>
            </a:r>
          </a:p>
        </p:txBody>
      </p:sp>
      <p:sp>
        <p:nvSpPr>
          <p:cNvPr id="3" name="Segnaposto contenuto 2"/>
          <p:cNvSpPr>
            <a:spLocks noGrp="1"/>
          </p:cNvSpPr>
          <p:nvPr>
            <p:ph idx="1"/>
          </p:nvPr>
        </p:nvSpPr>
        <p:spPr>
          <a:xfrm>
            <a:off x="881743" y="2090056"/>
            <a:ext cx="10426337" cy="4209143"/>
          </a:xfrm>
        </p:spPr>
        <p:txBody>
          <a:bodyPr>
            <a:noAutofit/>
          </a:bodyPr>
          <a:lstStyle/>
          <a:p>
            <a:pPr algn="just">
              <a:buFont typeface="Wingdings" panose="05000000000000000000" pitchFamily="2" charset="2"/>
              <a:buChar char="v"/>
            </a:pPr>
            <a:r>
              <a:rPr lang="en-US" sz="2400" dirty="0">
                <a:solidFill>
                  <a:schemeClr val="tx1"/>
                </a:solidFill>
              </a:rPr>
              <a:t>To launch a media campaign including a short video produced this year on the Italian state TV (RAI) with reputable partners under the brand (i.e. SOS Planet) reaching at least 30mln people in Italy (to begin with) and to convince at least 10% of them to become net carbon neutral for at least one month in 2024; </a:t>
            </a:r>
          </a:p>
          <a:p>
            <a:pPr algn="just">
              <a:buFont typeface="Wingdings" panose="05000000000000000000" pitchFamily="2" charset="2"/>
              <a:buChar char="v"/>
            </a:pPr>
            <a:r>
              <a:rPr lang="en-US" sz="2400" dirty="0">
                <a:solidFill>
                  <a:schemeClr val="tx1"/>
                </a:solidFill>
              </a:rPr>
              <a:t>To launch similar campaigns in France and the UK in 2025 followed by Spain and Germany in 2026 and then ideally in the most important countries of the world</a:t>
            </a:r>
          </a:p>
          <a:p>
            <a:pPr marL="0" indent="0" algn="just">
              <a:buNone/>
            </a:pPr>
            <a:endParaRPr lang="en-US" sz="2400" dirty="0">
              <a:solidFill>
                <a:schemeClr val="tx1"/>
              </a:solidFill>
            </a:endParaRPr>
          </a:p>
          <a:p>
            <a:pPr algn="just">
              <a:buFont typeface="Wingdings" panose="05000000000000000000" pitchFamily="2" charset="2"/>
              <a:buChar char="v"/>
            </a:pPr>
            <a:r>
              <a:rPr lang="en-GB" sz="2400" dirty="0">
                <a:solidFill>
                  <a:schemeClr val="tx1"/>
                </a:solidFill>
              </a:rPr>
              <a:t>To develop a carbon offsetting project controlled by SOS Planet </a:t>
            </a:r>
            <a:endParaRPr lang="en-US" sz="2400" dirty="0">
              <a:solidFill>
                <a:schemeClr val="tx1"/>
              </a:solidFill>
            </a:endParaRPr>
          </a:p>
        </p:txBody>
      </p:sp>
    </p:spTree>
    <p:extLst>
      <p:ext uri="{BB962C8B-B14F-4D97-AF65-F5344CB8AC3E}">
        <p14:creationId xmlns:p14="http://schemas.microsoft.com/office/powerpoint/2010/main" val="3349638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6124"/>
            <a:ext cx="10058400" cy="1082820"/>
          </a:xfrm>
        </p:spPr>
        <p:txBody>
          <a:bodyPr>
            <a:normAutofit/>
          </a:bodyPr>
          <a:lstStyle/>
          <a:p>
            <a:r>
              <a:rPr lang="it-IT" dirty="0">
                <a:solidFill>
                  <a:schemeClr val="accent2"/>
                </a:solidFill>
                <a:latin typeface="Britannic Bold" panose="020B0903060703020204" pitchFamily="34" charset="0"/>
              </a:rPr>
              <a:t>Food for thought </a:t>
            </a:r>
          </a:p>
        </p:txBody>
      </p:sp>
      <p:sp>
        <p:nvSpPr>
          <p:cNvPr id="3" name="Segnaposto contenuto 2"/>
          <p:cNvSpPr>
            <a:spLocks noGrp="1"/>
          </p:cNvSpPr>
          <p:nvPr>
            <p:ph idx="1"/>
          </p:nvPr>
        </p:nvSpPr>
        <p:spPr>
          <a:xfrm>
            <a:off x="881743" y="1752600"/>
            <a:ext cx="10426337" cy="4546599"/>
          </a:xfrm>
        </p:spPr>
        <p:txBody>
          <a:bodyPr>
            <a:noAutofit/>
          </a:bodyPr>
          <a:lstStyle/>
          <a:p>
            <a:r>
              <a:rPr lang="en-GB" sz="1600" dirty="0">
                <a:effectLst/>
                <a:latin typeface="Calibri" panose="020F0502020204030204" pitchFamily="34" charset="0"/>
                <a:ea typeface="Calibri" panose="020F0502020204030204" pitchFamily="34" charset="0"/>
              </a:rPr>
              <a:t>As we are facing the real risk of extinction of life on earth - “our house is burning” - and we could avoid it through the drastic change of our behaviour, here </a:t>
            </a:r>
            <a:r>
              <a:rPr lang="en-GB" sz="1600" dirty="0">
                <a:latin typeface="Calibri" panose="020F0502020204030204" pitchFamily="34" charset="0"/>
                <a:ea typeface="Calibri" panose="020F0502020204030204" pitchFamily="34" charset="0"/>
              </a:rPr>
              <a:t>are some </a:t>
            </a:r>
            <a:r>
              <a:rPr lang="en-GB" sz="1600" dirty="0">
                <a:effectLst/>
                <a:latin typeface="Calibri" panose="020F0502020204030204" pitchFamily="34" charset="0"/>
                <a:ea typeface="Calibri" panose="020F0502020204030204" pitchFamily="34" charset="0"/>
              </a:rPr>
              <a:t>questions for you to think about:</a:t>
            </a:r>
          </a:p>
          <a:p>
            <a:pPr marL="342900" lvl="0" indent="-342900">
              <a:buFont typeface="+mj-lt"/>
              <a:buAutoNum type="arabicPeriod"/>
              <a:tabLst>
                <a:tab pos="457200" algn="l"/>
              </a:tabLst>
            </a:pPr>
            <a:r>
              <a:rPr lang="en-GB" sz="1600" dirty="0">
                <a:effectLst/>
                <a:latin typeface="Calibri" panose="020F0502020204030204" pitchFamily="34" charset="0"/>
                <a:ea typeface="Calibri" panose="020F0502020204030204" pitchFamily="34" charset="0"/>
              </a:rPr>
              <a:t>When you spend, what are your priorities? </a:t>
            </a:r>
            <a:r>
              <a:rPr lang="en-GB" sz="1600" dirty="0">
                <a:latin typeface="Calibri" panose="020F0502020204030204" pitchFamily="34" charset="0"/>
                <a:ea typeface="Calibri" panose="020F0502020204030204" pitchFamily="34" charset="0"/>
              </a:rPr>
              <a:t>For example, this weekend would you prefer to ski or to walk and invest the money you saved into carbon offsetting projects</a:t>
            </a:r>
            <a:r>
              <a:rPr lang="en-GB" sz="1600" dirty="0">
                <a:effectLst/>
                <a:latin typeface="Calibri" panose="020F0502020204030204" pitchFamily="34" charset="0"/>
                <a:ea typeface="Calibri" panose="020F0502020204030204" pitchFamily="34" charset="0"/>
              </a:rPr>
              <a:t>? Would you buy another fashion item not considering how sustainable is the brand?</a:t>
            </a:r>
          </a:p>
          <a:p>
            <a:pPr marL="342900" lvl="0" indent="-342900">
              <a:buFont typeface="+mj-lt"/>
              <a:buAutoNum type="arabicPeriod"/>
              <a:tabLst>
                <a:tab pos="457200" algn="l"/>
              </a:tabLst>
            </a:pPr>
            <a:r>
              <a:rPr lang="en-GB" sz="1600" dirty="0">
                <a:effectLst/>
                <a:latin typeface="Calibri" panose="020F0502020204030204" pitchFamily="34" charset="0"/>
                <a:ea typeface="Calibri" panose="020F0502020204030204" pitchFamily="34" charset="0"/>
              </a:rPr>
              <a:t>Do you travel to your meetings or on holidays or prefer sustainable solutions such as video meetings or spending holidays close to where you live?</a:t>
            </a:r>
          </a:p>
          <a:p>
            <a:pPr marL="342900" lvl="0" indent="-342900">
              <a:buFont typeface="+mj-lt"/>
              <a:buAutoNum type="arabicPeriod"/>
              <a:tabLst>
                <a:tab pos="457200" algn="l"/>
              </a:tabLst>
            </a:pPr>
            <a:r>
              <a:rPr lang="en-GB" sz="1600" dirty="0">
                <a:latin typeface="Calibri" panose="020F0502020204030204" pitchFamily="34" charset="0"/>
                <a:ea typeface="Calibri" panose="020F0502020204030204" pitchFamily="34" charset="0"/>
              </a:rPr>
              <a:t>As 15,000 litres water is needed to produce one kg of beef the production of which emits the same amount of equivalent CO2  as driving 1200 km, would you continue to eat meat?</a:t>
            </a:r>
            <a:endParaRPr lang="en-GB" sz="1600" dirty="0">
              <a:effectLst/>
              <a:latin typeface="Calibri" panose="020F0502020204030204" pitchFamily="34" charset="0"/>
              <a:ea typeface="Calibri" panose="020F0502020204030204" pitchFamily="34" charset="0"/>
            </a:endParaRPr>
          </a:p>
          <a:p>
            <a:pPr marL="342900" indent="-342900">
              <a:buFont typeface="+mj-lt"/>
              <a:buAutoNum type="arabicPeriod"/>
              <a:tabLst>
                <a:tab pos="457200" algn="l"/>
              </a:tabLst>
            </a:pPr>
            <a:r>
              <a:rPr lang="en-GB" sz="1600" dirty="0">
                <a:latin typeface="Calibri" panose="020F0502020204030204" pitchFamily="34" charset="0"/>
                <a:ea typeface="Calibri" panose="020F0502020204030204" pitchFamily="34" charset="0"/>
              </a:rPr>
              <a:t>Could frugality be more consistent with today's sustainability challenges? Isn't it more elegant than overspending? Do you prefer being sustainable in consumption of food, drinks, cars, fashion etc and avoid waste and lavishness?</a:t>
            </a:r>
          </a:p>
          <a:p>
            <a:pPr marL="342900" indent="-342900">
              <a:buFont typeface="+mj-lt"/>
              <a:buAutoNum type="arabicPeriod"/>
              <a:tabLst>
                <a:tab pos="457200" algn="l"/>
              </a:tabLst>
            </a:pPr>
            <a:r>
              <a:rPr lang="en-GB" sz="1600" dirty="0">
                <a:latin typeface="Calibri" panose="020F0502020204030204" pitchFamily="34" charset="0"/>
                <a:ea typeface="Calibri" panose="020F0502020204030204" pitchFamily="34" charset="0"/>
              </a:rPr>
              <a:t>Do you still have doubts about becoming carbon neutral immediately? If not, you can pay 150CHF at the reception today to become carbon neutral for 2023.  This amount will be entirely invested in one of the carbon offsetting projects with </a:t>
            </a:r>
            <a:r>
              <a:rPr lang="en-GB" sz="1600" dirty="0" err="1">
                <a:latin typeface="Calibri" panose="020F0502020204030204" pitchFamily="34" charset="0"/>
                <a:ea typeface="Calibri" panose="020F0502020204030204" pitchFamily="34" charset="0"/>
              </a:rPr>
              <a:t>LifeGate</a:t>
            </a:r>
            <a:r>
              <a:rPr lang="en-GB" sz="1600">
                <a:latin typeface="Calibri" panose="020F0502020204030204" pitchFamily="34" charset="0"/>
                <a:ea typeface="Calibri" panose="020F0502020204030204" pitchFamily="34" charset="0"/>
              </a:rPr>
              <a:t>. </a:t>
            </a:r>
            <a:endParaRPr lang="en-US" sz="2400" dirty="0">
              <a:solidFill>
                <a:schemeClr val="tx1"/>
              </a:solidFill>
            </a:endParaRPr>
          </a:p>
        </p:txBody>
      </p:sp>
    </p:spTree>
    <p:extLst>
      <p:ext uri="{BB962C8B-B14F-4D97-AF65-F5344CB8AC3E}">
        <p14:creationId xmlns:p14="http://schemas.microsoft.com/office/powerpoint/2010/main" val="3135406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CONTACTS</a:t>
            </a:r>
          </a:p>
        </p:txBody>
      </p:sp>
      <p:sp>
        <p:nvSpPr>
          <p:cNvPr id="4" name="Segnaposto testo 3"/>
          <p:cNvSpPr>
            <a:spLocks noGrp="1"/>
          </p:cNvSpPr>
          <p:nvPr>
            <p:ph type="body" sz="half" idx="2"/>
          </p:nvPr>
        </p:nvSpPr>
        <p:spPr/>
        <p:txBody>
          <a:bodyPr/>
          <a:lstStyle/>
          <a:p>
            <a:r>
              <a:rPr lang="it-IT" sz="1800" dirty="0"/>
              <a:t>team@sosplanet.eu</a:t>
            </a:r>
          </a:p>
          <a:p>
            <a:r>
              <a:rPr lang="it-IT" sz="1800" dirty="0">
                <a:solidFill>
                  <a:schemeClr val="bg1"/>
                </a:solidFill>
              </a:rPr>
              <a:t>www.sosplanet.eu</a:t>
            </a:r>
          </a:p>
        </p:txBody>
      </p:sp>
      <p:sp>
        <p:nvSpPr>
          <p:cNvPr id="6" name="CasellaDiTesto 5"/>
          <p:cNvSpPr txBox="1"/>
          <p:nvPr/>
        </p:nvSpPr>
        <p:spPr>
          <a:xfrm>
            <a:off x="5256880" y="1684634"/>
            <a:ext cx="5447899" cy="1015663"/>
          </a:xfrm>
          <a:prstGeom prst="rect">
            <a:avLst/>
          </a:prstGeom>
          <a:noFill/>
        </p:spPr>
        <p:txBody>
          <a:bodyPr wrap="square" rtlCol="0">
            <a:spAutoFit/>
          </a:bodyPr>
          <a:lstStyle/>
          <a:p>
            <a:pPr algn="ctr"/>
            <a:r>
              <a:rPr lang="it-IT" sz="6000" spc="-50" dirty="0" err="1">
                <a:solidFill>
                  <a:schemeClr val="accent6">
                    <a:lumMod val="75000"/>
                  </a:schemeClr>
                </a:solidFill>
                <a:latin typeface="Britannic Bold" panose="020B0903060703020204"/>
                <a:ea typeface="+mj-ea"/>
                <a:cs typeface="+mj-cs"/>
              </a:rPr>
              <a:t>Thank</a:t>
            </a:r>
            <a:r>
              <a:rPr lang="it-IT" sz="6000" spc="-50" dirty="0">
                <a:solidFill>
                  <a:schemeClr val="accent6">
                    <a:lumMod val="75000"/>
                  </a:schemeClr>
                </a:solidFill>
                <a:latin typeface="Britannic Bold" panose="020B0903060703020204"/>
                <a:ea typeface="+mj-ea"/>
                <a:cs typeface="+mj-cs"/>
              </a:rPr>
              <a:t> </a:t>
            </a:r>
            <a:r>
              <a:rPr lang="it-IT" sz="6000" spc="-50" dirty="0" err="1">
                <a:solidFill>
                  <a:schemeClr val="accent6">
                    <a:lumMod val="75000"/>
                  </a:schemeClr>
                </a:solidFill>
                <a:latin typeface="Britannic Bold" panose="020B0903060703020204"/>
                <a:ea typeface="+mj-ea"/>
                <a:cs typeface="+mj-cs"/>
              </a:rPr>
              <a:t>you</a:t>
            </a:r>
            <a:r>
              <a:rPr lang="it-IT" sz="6000" spc="-50" dirty="0">
                <a:solidFill>
                  <a:schemeClr val="accent6">
                    <a:lumMod val="75000"/>
                  </a:schemeClr>
                </a:solidFill>
                <a:latin typeface="Britannic Bold" panose="020B0903060703020204"/>
                <a:ea typeface="+mj-ea"/>
                <a:cs typeface="+mj-cs"/>
              </a:rPr>
              <a:t>!</a:t>
            </a:r>
          </a:p>
        </p:txBody>
      </p:sp>
      <p:pic>
        <p:nvPicPr>
          <p:cNvPr id="7" name="Immagin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75025" y="5859188"/>
            <a:ext cx="410510" cy="410510"/>
          </a:xfrm>
          <a:prstGeom prst="rect">
            <a:avLst/>
          </a:prstGeom>
        </p:spPr>
      </p:pic>
      <p:pic>
        <p:nvPicPr>
          <p:cNvPr id="8" name="Immagine 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42435" y="5859188"/>
            <a:ext cx="438396" cy="438396"/>
          </a:xfrm>
          <a:prstGeom prst="rect">
            <a:avLst/>
          </a:prstGeom>
        </p:spPr>
      </p:pic>
      <p:pic>
        <p:nvPicPr>
          <p:cNvPr id="9" name="Immagine 8">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37731" y="5914883"/>
            <a:ext cx="354815" cy="354815"/>
          </a:xfrm>
          <a:prstGeom prst="rect">
            <a:avLst/>
          </a:prstGeom>
        </p:spPr>
      </p:pic>
      <p:pic>
        <p:nvPicPr>
          <p:cNvPr id="10" name="Immagine 9">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649446" y="5866808"/>
            <a:ext cx="438396" cy="438396"/>
          </a:xfrm>
          <a:prstGeom prst="rect">
            <a:avLst/>
          </a:prstGeom>
        </p:spPr>
      </p:pic>
      <p:pic>
        <p:nvPicPr>
          <p:cNvPr id="11" name="Segnaposto contenuto 10"/>
          <p:cNvPicPr>
            <a:picLocks noGrp="1"/>
          </p:cNvPicPr>
          <p:nvPr>
            <p:ph idx="1"/>
          </p:nvPr>
        </p:nvPicPr>
        <p:blipFill>
          <a:blip r:embed="rId10" cstate="print">
            <a:extLst>
              <a:ext uri="{28A0092B-C50C-407E-A947-70E740481C1C}">
                <a14:useLocalDpi xmlns:a14="http://schemas.microsoft.com/office/drawing/2010/main" val="0"/>
              </a:ext>
            </a:extLst>
          </a:blip>
          <a:stretch>
            <a:fillRect/>
          </a:stretch>
        </p:blipFill>
        <p:spPr>
          <a:xfrm>
            <a:off x="6937968" y="3353112"/>
            <a:ext cx="2085725" cy="2271803"/>
          </a:xfrm>
          <a:prstGeom prst="rect">
            <a:avLst/>
          </a:prstGeom>
        </p:spPr>
      </p:pic>
    </p:spTree>
    <p:extLst>
      <p:ext uri="{BB962C8B-B14F-4D97-AF65-F5344CB8AC3E}">
        <p14:creationId xmlns:p14="http://schemas.microsoft.com/office/powerpoint/2010/main" val="1586906274"/>
      </p:ext>
    </p:extLst>
  </p:cSld>
  <p:clrMapOvr>
    <a:masterClrMapping/>
  </p:clrMapOvr>
</p:sld>
</file>

<file path=ppt/theme/theme1.xml><?xml version="1.0" encoding="utf-8"?>
<a:theme xmlns:a="http://schemas.openxmlformats.org/drawingml/2006/main" name="Retrospettivo">
  <a:themeElements>
    <a:clrScheme name="Retrospettiv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9543</TotalTime>
  <Words>930</Words>
  <Application>Microsoft Office PowerPoint</Application>
  <PresentationFormat>Widescreen</PresentationFormat>
  <Paragraphs>42</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Britannic Bold</vt:lpstr>
      <vt:lpstr>Calibri</vt:lpstr>
      <vt:lpstr>Calibri Light</vt:lpstr>
      <vt:lpstr>Helvetica Neue Medium</vt:lpstr>
      <vt:lpstr>Wingdings</vt:lpstr>
      <vt:lpstr>Retrospettivo</vt:lpstr>
      <vt:lpstr> SOS Planet Foundation  Saving the Planet – Your Personal Responsibility</vt:lpstr>
      <vt:lpstr>SOS Planet: Our Findings</vt:lpstr>
      <vt:lpstr>SOS Planet: Our Foundings (cont’d)</vt:lpstr>
      <vt:lpstr>SOS Planet: Our Mission</vt:lpstr>
      <vt:lpstr>Future initiatives </vt:lpstr>
      <vt:lpstr>Food for thought </vt:lpstr>
      <vt:lpstr>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Cocktail &amp; Film</dc:title>
  <dc:creator>Piera Buccino Grimaldi</dc:creator>
  <cp:lastModifiedBy>Maria Welker</cp:lastModifiedBy>
  <cp:revision>96</cp:revision>
  <dcterms:created xsi:type="dcterms:W3CDTF">2021-08-25T08:03:56Z</dcterms:created>
  <dcterms:modified xsi:type="dcterms:W3CDTF">2023-01-20T12:35:33Z</dcterms:modified>
</cp:coreProperties>
</file>